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4"/>
  </p:notesMasterIdLst>
  <p:sldIdLst>
    <p:sldId id="256" r:id="rId2"/>
    <p:sldId id="265" r:id="rId3"/>
    <p:sldId id="257" r:id="rId4"/>
    <p:sldId id="264" r:id="rId5"/>
    <p:sldId id="268" r:id="rId6"/>
    <p:sldId id="262" r:id="rId7"/>
    <p:sldId id="259" r:id="rId8"/>
    <p:sldId id="260" r:id="rId9"/>
    <p:sldId id="261" r:id="rId10"/>
    <p:sldId id="266" r:id="rId11"/>
    <p:sldId id="267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0" autoAdjust="0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89CC8-E25E-4A67-BE51-3722DD87718E}" type="doc">
      <dgm:prSet loTypeId="urn:microsoft.com/office/officeart/2005/8/layout/hierarchy1" loCatId="hierarchy" qsTypeId="urn:microsoft.com/office/officeart/2005/8/quickstyle/simple3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0B7E2CA2-CACE-4C4A-868C-701A5179A7A5}">
      <dgm:prSet/>
      <dgm:spPr/>
      <dgm:t>
        <a:bodyPr/>
        <a:lstStyle/>
        <a:p>
          <a:r>
            <a:rPr lang="en-US" dirty="0"/>
            <a:t>Python:</a:t>
          </a:r>
        </a:p>
        <a:p>
          <a:r>
            <a:rPr lang="en-US" dirty="0"/>
            <a:t>Coordinate </a:t>
          </a:r>
          <a:r>
            <a:rPr lang="en-US" dirty="0" smtClean="0"/>
            <a:t>Trans</a:t>
          </a:r>
          <a:r>
            <a:rPr lang="en-US" altLang="zh-CN" dirty="0" smtClean="0"/>
            <a:t>formation</a:t>
          </a:r>
          <a:endParaRPr lang="en-US" dirty="0"/>
        </a:p>
      </dgm:t>
    </dgm:pt>
    <dgm:pt modelId="{D12459AF-B1EC-43C0-BAB2-613C574B0728}" type="parTrans" cxnId="{542698CB-472A-4B72-8913-80D0C0FFE765}">
      <dgm:prSet/>
      <dgm:spPr/>
      <dgm:t>
        <a:bodyPr/>
        <a:lstStyle/>
        <a:p>
          <a:endParaRPr lang="en-US"/>
        </a:p>
      </dgm:t>
    </dgm:pt>
    <dgm:pt modelId="{C1211CB7-6FB5-4597-A7E3-7A3374AE308F}" type="sibTrans" cxnId="{542698CB-472A-4B72-8913-80D0C0FFE765}">
      <dgm:prSet/>
      <dgm:spPr/>
      <dgm:t>
        <a:bodyPr/>
        <a:lstStyle/>
        <a:p>
          <a:endParaRPr lang="en-US"/>
        </a:p>
      </dgm:t>
    </dgm:pt>
    <dgm:pt modelId="{C22C91CB-F52A-4BFD-9493-DAE980C9B7DA}">
      <dgm:prSet/>
      <dgm:spPr/>
      <dgm:t>
        <a:bodyPr/>
        <a:lstStyle/>
        <a:p>
          <a:r>
            <a:rPr lang="en-US" dirty="0"/>
            <a:t>C</a:t>
          </a:r>
          <a:r>
            <a:rPr lang="en-US" dirty="0" smtClean="0"/>
            <a:t>++</a:t>
          </a:r>
          <a:r>
            <a:rPr lang="en-US" altLang="zh-CN" dirty="0" smtClean="0"/>
            <a:t>,</a:t>
          </a:r>
          <a:r>
            <a:rPr lang="zh-CN" altLang="en-US" dirty="0" smtClean="0"/>
            <a:t> </a:t>
          </a:r>
          <a:r>
            <a:rPr lang="en-US" altLang="zh-CN" dirty="0" smtClean="0"/>
            <a:t>PCL,</a:t>
          </a:r>
          <a:r>
            <a:rPr lang="zh-CN" altLang="en-US" dirty="0" smtClean="0"/>
            <a:t> </a:t>
          </a:r>
          <a:r>
            <a:rPr lang="en-US" altLang="zh-CN" dirty="0" err="1" smtClean="0"/>
            <a:t>OpenCV</a:t>
          </a:r>
          <a:r>
            <a:rPr lang="en-US" dirty="0" smtClean="0"/>
            <a:t>:</a:t>
          </a:r>
          <a:endParaRPr lang="en-US" dirty="0"/>
        </a:p>
        <a:p>
          <a:r>
            <a:rPr lang="en-US" altLang="zh-CN" dirty="0" smtClean="0"/>
            <a:t>Boundary</a:t>
          </a:r>
          <a:r>
            <a:rPr lang="zh-CN" altLang="en-US" dirty="0" smtClean="0"/>
            <a:t> </a:t>
          </a:r>
          <a:r>
            <a:rPr lang="en-US" altLang="zh-CN" dirty="0" smtClean="0"/>
            <a:t>Detection</a:t>
          </a:r>
          <a:endParaRPr lang="en-US" dirty="0"/>
        </a:p>
      </dgm:t>
    </dgm:pt>
    <dgm:pt modelId="{DEA87464-36B3-46A5-8D26-DB9AF7B606BE}" type="parTrans" cxnId="{9BC60B94-C080-491B-86E1-641EE7A98183}">
      <dgm:prSet/>
      <dgm:spPr/>
      <dgm:t>
        <a:bodyPr/>
        <a:lstStyle/>
        <a:p>
          <a:endParaRPr lang="en-US"/>
        </a:p>
      </dgm:t>
    </dgm:pt>
    <dgm:pt modelId="{EF42F0A5-8CD0-490D-8777-E385527FF99E}" type="sibTrans" cxnId="{9BC60B94-C080-491B-86E1-641EE7A98183}">
      <dgm:prSet/>
      <dgm:spPr/>
      <dgm:t>
        <a:bodyPr/>
        <a:lstStyle/>
        <a:p>
          <a:endParaRPr lang="en-US"/>
        </a:p>
      </dgm:t>
    </dgm:pt>
    <dgm:pt modelId="{98CD5DEA-FF0F-4D88-BAAA-18F59E754C32}" type="pres">
      <dgm:prSet presAssocID="{5CB89CC8-E25E-4A67-BE51-3722DD8771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5FB1203-7153-4355-8025-29438940EA2D}" type="pres">
      <dgm:prSet presAssocID="{0B7E2CA2-CACE-4C4A-868C-701A5179A7A5}" presName="hierRoot1" presStyleCnt="0"/>
      <dgm:spPr/>
    </dgm:pt>
    <dgm:pt modelId="{6C96C251-A2CE-43F1-9C50-7ED6146B290D}" type="pres">
      <dgm:prSet presAssocID="{0B7E2CA2-CACE-4C4A-868C-701A5179A7A5}" presName="composite" presStyleCnt="0"/>
      <dgm:spPr/>
    </dgm:pt>
    <dgm:pt modelId="{ABCE3BD4-4E77-49BA-B056-B3B2610BA2AB}" type="pres">
      <dgm:prSet presAssocID="{0B7E2CA2-CACE-4C4A-868C-701A5179A7A5}" presName="background" presStyleLbl="node0" presStyleIdx="0" presStyleCnt="2"/>
      <dgm:spPr/>
    </dgm:pt>
    <dgm:pt modelId="{428CA3FA-84E0-4CBE-9183-D2ED7AFBCBB1}" type="pres">
      <dgm:prSet presAssocID="{0B7E2CA2-CACE-4C4A-868C-701A5179A7A5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C8761C-26D4-4AA3-89B5-29A63BC7CED0}" type="pres">
      <dgm:prSet presAssocID="{0B7E2CA2-CACE-4C4A-868C-701A5179A7A5}" presName="hierChild2" presStyleCnt="0"/>
      <dgm:spPr/>
    </dgm:pt>
    <dgm:pt modelId="{DDBDAD3C-876E-41DE-B496-D63C785BB4EF}" type="pres">
      <dgm:prSet presAssocID="{C22C91CB-F52A-4BFD-9493-DAE980C9B7DA}" presName="hierRoot1" presStyleCnt="0"/>
      <dgm:spPr/>
    </dgm:pt>
    <dgm:pt modelId="{25F0D482-E9DC-4900-923C-17FB52A1017B}" type="pres">
      <dgm:prSet presAssocID="{C22C91CB-F52A-4BFD-9493-DAE980C9B7DA}" presName="composite" presStyleCnt="0"/>
      <dgm:spPr/>
    </dgm:pt>
    <dgm:pt modelId="{5931634F-FC18-4F76-BAF4-8847D1B1AED4}" type="pres">
      <dgm:prSet presAssocID="{C22C91CB-F52A-4BFD-9493-DAE980C9B7DA}" presName="background" presStyleLbl="node0" presStyleIdx="1" presStyleCnt="2"/>
      <dgm:spPr/>
    </dgm:pt>
    <dgm:pt modelId="{5C6556E5-02C4-4363-B4DE-682628E82983}" type="pres">
      <dgm:prSet presAssocID="{C22C91CB-F52A-4BFD-9493-DAE980C9B7DA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AF1115-B31A-453F-99D4-02257E210253}" type="pres">
      <dgm:prSet presAssocID="{C22C91CB-F52A-4BFD-9493-DAE980C9B7DA}" presName="hierChild2" presStyleCnt="0"/>
      <dgm:spPr/>
    </dgm:pt>
  </dgm:ptLst>
  <dgm:cxnLst>
    <dgm:cxn modelId="{18510B1D-47A9-4AFA-B8A5-FCC9280DDCB6}" type="presOf" srcId="{C22C91CB-F52A-4BFD-9493-DAE980C9B7DA}" destId="{5C6556E5-02C4-4363-B4DE-682628E82983}" srcOrd="0" destOrd="0" presId="urn:microsoft.com/office/officeart/2005/8/layout/hierarchy1"/>
    <dgm:cxn modelId="{9BC60B94-C080-491B-86E1-641EE7A98183}" srcId="{5CB89CC8-E25E-4A67-BE51-3722DD87718E}" destId="{C22C91CB-F52A-4BFD-9493-DAE980C9B7DA}" srcOrd="1" destOrd="0" parTransId="{DEA87464-36B3-46A5-8D26-DB9AF7B606BE}" sibTransId="{EF42F0A5-8CD0-490D-8777-E385527FF99E}"/>
    <dgm:cxn modelId="{542698CB-472A-4B72-8913-80D0C0FFE765}" srcId="{5CB89CC8-E25E-4A67-BE51-3722DD87718E}" destId="{0B7E2CA2-CACE-4C4A-868C-701A5179A7A5}" srcOrd="0" destOrd="0" parTransId="{D12459AF-B1EC-43C0-BAB2-613C574B0728}" sibTransId="{C1211CB7-6FB5-4597-A7E3-7A3374AE308F}"/>
    <dgm:cxn modelId="{6BB250D3-D99A-41F0-B03A-6BB262E057B6}" type="presOf" srcId="{0B7E2CA2-CACE-4C4A-868C-701A5179A7A5}" destId="{428CA3FA-84E0-4CBE-9183-D2ED7AFBCBB1}" srcOrd="0" destOrd="0" presId="urn:microsoft.com/office/officeart/2005/8/layout/hierarchy1"/>
    <dgm:cxn modelId="{507BD02A-5D55-433E-8719-D5FDE0767D65}" type="presOf" srcId="{5CB89CC8-E25E-4A67-BE51-3722DD87718E}" destId="{98CD5DEA-FF0F-4D88-BAAA-18F59E754C32}" srcOrd="0" destOrd="0" presId="urn:microsoft.com/office/officeart/2005/8/layout/hierarchy1"/>
    <dgm:cxn modelId="{60247A6A-C3ED-40AB-A91C-67B5CE05EFF7}" type="presParOf" srcId="{98CD5DEA-FF0F-4D88-BAAA-18F59E754C32}" destId="{15FB1203-7153-4355-8025-29438940EA2D}" srcOrd="0" destOrd="0" presId="urn:microsoft.com/office/officeart/2005/8/layout/hierarchy1"/>
    <dgm:cxn modelId="{C95C6013-D0B2-46A2-B9F5-8CE803D73A0D}" type="presParOf" srcId="{15FB1203-7153-4355-8025-29438940EA2D}" destId="{6C96C251-A2CE-43F1-9C50-7ED6146B290D}" srcOrd="0" destOrd="0" presId="urn:microsoft.com/office/officeart/2005/8/layout/hierarchy1"/>
    <dgm:cxn modelId="{435F87A7-0652-4F1C-9E26-1AA239394267}" type="presParOf" srcId="{6C96C251-A2CE-43F1-9C50-7ED6146B290D}" destId="{ABCE3BD4-4E77-49BA-B056-B3B2610BA2AB}" srcOrd="0" destOrd="0" presId="urn:microsoft.com/office/officeart/2005/8/layout/hierarchy1"/>
    <dgm:cxn modelId="{5DB851A4-A3D6-4409-AA4E-7CEF976C2349}" type="presParOf" srcId="{6C96C251-A2CE-43F1-9C50-7ED6146B290D}" destId="{428CA3FA-84E0-4CBE-9183-D2ED7AFBCBB1}" srcOrd="1" destOrd="0" presId="urn:microsoft.com/office/officeart/2005/8/layout/hierarchy1"/>
    <dgm:cxn modelId="{691F5E5F-6200-416C-A23F-5A6CFE31919B}" type="presParOf" srcId="{15FB1203-7153-4355-8025-29438940EA2D}" destId="{58C8761C-26D4-4AA3-89B5-29A63BC7CED0}" srcOrd="1" destOrd="0" presId="urn:microsoft.com/office/officeart/2005/8/layout/hierarchy1"/>
    <dgm:cxn modelId="{E944E557-B35C-4E0A-8A68-1A921C757F65}" type="presParOf" srcId="{98CD5DEA-FF0F-4D88-BAAA-18F59E754C32}" destId="{DDBDAD3C-876E-41DE-B496-D63C785BB4EF}" srcOrd="1" destOrd="0" presId="urn:microsoft.com/office/officeart/2005/8/layout/hierarchy1"/>
    <dgm:cxn modelId="{71828CF0-D784-422E-87C2-8E9A9347BC27}" type="presParOf" srcId="{DDBDAD3C-876E-41DE-B496-D63C785BB4EF}" destId="{25F0D482-E9DC-4900-923C-17FB52A1017B}" srcOrd="0" destOrd="0" presId="urn:microsoft.com/office/officeart/2005/8/layout/hierarchy1"/>
    <dgm:cxn modelId="{C15A7107-583D-4F4A-A988-BC02140D18ED}" type="presParOf" srcId="{25F0D482-E9DC-4900-923C-17FB52A1017B}" destId="{5931634F-FC18-4F76-BAF4-8847D1B1AED4}" srcOrd="0" destOrd="0" presId="urn:microsoft.com/office/officeart/2005/8/layout/hierarchy1"/>
    <dgm:cxn modelId="{AFAEBF76-E174-44C4-AE9C-12CB31DFCF8C}" type="presParOf" srcId="{25F0D482-E9DC-4900-923C-17FB52A1017B}" destId="{5C6556E5-02C4-4363-B4DE-682628E82983}" srcOrd="1" destOrd="0" presId="urn:microsoft.com/office/officeart/2005/8/layout/hierarchy1"/>
    <dgm:cxn modelId="{408580A7-DAC1-4E3D-9C82-E66F360D9DA3}" type="presParOf" srcId="{DDBDAD3C-876E-41DE-B496-D63C785BB4EF}" destId="{FFAF1115-B31A-453F-99D4-02257E21025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90A979-C619-4580-8733-36C9CD80CF85}" type="doc">
      <dgm:prSet loTypeId="urn:microsoft.com/office/officeart/2005/8/layout/chevron1" loCatId="process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AC0192F-0D2E-4D6C-A064-A319D6AFDBEC}">
      <dgm:prSet/>
      <dgm:spPr/>
      <dgm:t>
        <a:bodyPr/>
        <a:lstStyle/>
        <a:p>
          <a:r>
            <a:rPr kumimoji="1" lang="en-US" dirty="0"/>
            <a:t>Guardrail has different DoN feature than other objects</a:t>
          </a:r>
          <a:endParaRPr lang="en-US" dirty="0"/>
        </a:p>
      </dgm:t>
    </dgm:pt>
    <dgm:pt modelId="{9AAE0389-B4F9-4E90-B9A3-B7114958E9CF}" type="parTrans" cxnId="{B4C32BFA-7872-49BB-980B-C007A1430EB2}">
      <dgm:prSet/>
      <dgm:spPr/>
      <dgm:t>
        <a:bodyPr/>
        <a:lstStyle/>
        <a:p>
          <a:endParaRPr lang="en-US"/>
        </a:p>
      </dgm:t>
    </dgm:pt>
    <dgm:pt modelId="{FDD9EC80-208B-440C-8750-83246F080FEF}" type="sibTrans" cxnId="{B4C32BFA-7872-49BB-980B-C007A1430EB2}">
      <dgm:prSet/>
      <dgm:spPr/>
      <dgm:t>
        <a:bodyPr/>
        <a:lstStyle/>
        <a:p>
          <a:endParaRPr lang="en-US"/>
        </a:p>
      </dgm:t>
    </dgm:pt>
    <dgm:pt modelId="{6EADBFCA-8E25-4F6E-BBAA-C69A057F491E}">
      <dgm:prSet/>
      <dgm:spPr/>
      <dgm:t>
        <a:bodyPr/>
        <a:lstStyle/>
        <a:p>
          <a:r>
            <a:rPr kumimoji="1" lang="en-US" dirty="0"/>
            <a:t>High curvature: </a:t>
          </a:r>
          <a:br>
            <a:rPr kumimoji="1" lang="en-US" dirty="0"/>
          </a:br>
          <a:r>
            <a:rPr kumimoji="1" lang="en-US" dirty="0"/>
            <a:t>large magnitude of DoN</a:t>
          </a:r>
          <a:endParaRPr lang="en-US" dirty="0"/>
        </a:p>
      </dgm:t>
    </dgm:pt>
    <dgm:pt modelId="{FEF14A22-F845-4B3D-BFAC-8FC01DB58B82}" type="parTrans" cxnId="{8DB51894-068E-449D-A829-84CB06388885}">
      <dgm:prSet/>
      <dgm:spPr/>
      <dgm:t>
        <a:bodyPr/>
        <a:lstStyle/>
        <a:p>
          <a:endParaRPr lang="en-US"/>
        </a:p>
      </dgm:t>
    </dgm:pt>
    <dgm:pt modelId="{01D12FB8-6F01-4EA6-80CE-FFD0427BA2D5}" type="sibTrans" cxnId="{8DB51894-068E-449D-A829-84CB06388885}">
      <dgm:prSet/>
      <dgm:spPr/>
      <dgm:t>
        <a:bodyPr/>
        <a:lstStyle/>
        <a:p>
          <a:endParaRPr lang="en-US"/>
        </a:p>
      </dgm:t>
    </dgm:pt>
    <dgm:pt modelId="{2AAF9328-F76D-4037-8EA6-4BE0AEA5CB91}">
      <dgm:prSet/>
      <dgm:spPr/>
      <dgm:t>
        <a:bodyPr/>
        <a:lstStyle/>
        <a:p>
          <a:r>
            <a:rPr kumimoji="1" lang="en-US" dirty="0"/>
            <a:t>Similarity: </a:t>
          </a:r>
          <a:br>
            <a:rPr kumimoji="1" lang="en-US" dirty="0"/>
          </a:br>
          <a:r>
            <a:rPr kumimoji="1" lang="en-US" dirty="0"/>
            <a:t>DoN magnitudes of boundary points are similar</a:t>
          </a:r>
          <a:endParaRPr lang="en-US" dirty="0"/>
        </a:p>
      </dgm:t>
    </dgm:pt>
    <dgm:pt modelId="{236923B6-6AFB-472B-AFE2-46D0E1CD54BD}" type="parTrans" cxnId="{F1CEBFAF-99EC-40C3-AE95-6B0EB0B6FE5D}">
      <dgm:prSet/>
      <dgm:spPr/>
      <dgm:t>
        <a:bodyPr/>
        <a:lstStyle/>
        <a:p>
          <a:endParaRPr lang="en-US"/>
        </a:p>
      </dgm:t>
    </dgm:pt>
    <dgm:pt modelId="{8BEAE875-9C12-4D66-A88B-CDBEC9687843}" type="sibTrans" cxnId="{F1CEBFAF-99EC-40C3-AE95-6B0EB0B6FE5D}">
      <dgm:prSet/>
      <dgm:spPr/>
      <dgm:t>
        <a:bodyPr/>
        <a:lstStyle/>
        <a:p>
          <a:endParaRPr lang="en-US"/>
        </a:p>
      </dgm:t>
    </dgm:pt>
    <dgm:pt modelId="{F591622E-C7DE-43C4-B241-EA95C0F3FC5D}">
      <dgm:prSet/>
      <dgm:spPr/>
      <dgm:t>
        <a:bodyPr/>
        <a:lstStyle/>
        <a:p>
          <a:r>
            <a:rPr kumimoji="1" lang="en-US"/>
            <a:t>Road surface remover</a:t>
          </a:r>
          <a:endParaRPr lang="en-US"/>
        </a:p>
      </dgm:t>
    </dgm:pt>
    <dgm:pt modelId="{6A48C5F4-6648-40EC-85CE-4C54245313E3}" type="parTrans" cxnId="{234C30E2-81D0-4C4E-9BE8-E90591EF9181}">
      <dgm:prSet/>
      <dgm:spPr/>
      <dgm:t>
        <a:bodyPr/>
        <a:lstStyle/>
        <a:p>
          <a:endParaRPr lang="en-US"/>
        </a:p>
      </dgm:t>
    </dgm:pt>
    <dgm:pt modelId="{8AB7EF15-51B7-407B-8EB0-F03764629977}" type="sibTrans" cxnId="{234C30E2-81D0-4C4E-9BE8-E90591EF9181}">
      <dgm:prSet/>
      <dgm:spPr/>
      <dgm:t>
        <a:bodyPr/>
        <a:lstStyle/>
        <a:p>
          <a:endParaRPr lang="en-US"/>
        </a:p>
      </dgm:t>
    </dgm:pt>
    <dgm:pt modelId="{7357D246-BC49-4733-BDF0-92C1F25C1093}">
      <dgm:prSet/>
      <dgm:spPr/>
      <dgm:t>
        <a:bodyPr/>
        <a:lstStyle/>
        <a:p>
          <a:r>
            <a:rPr kumimoji="1" lang="en-US"/>
            <a:t>Road surface is the major part of the point cloud</a:t>
          </a:r>
          <a:endParaRPr lang="en-US"/>
        </a:p>
      </dgm:t>
    </dgm:pt>
    <dgm:pt modelId="{04290BB5-2F25-4EA1-95B4-4531AD57A55D}" type="parTrans" cxnId="{B297A279-23EE-44A9-BCAC-48B38D79D272}">
      <dgm:prSet/>
      <dgm:spPr/>
      <dgm:t>
        <a:bodyPr/>
        <a:lstStyle/>
        <a:p>
          <a:endParaRPr lang="en-US"/>
        </a:p>
      </dgm:t>
    </dgm:pt>
    <dgm:pt modelId="{1665D2A6-A87F-416E-9699-77CC9924A83E}" type="sibTrans" cxnId="{B297A279-23EE-44A9-BCAC-48B38D79D272}">
      <dgm:prSet/>
      <dgm:spPr/>
      <dgm:t>
        <a:bodyPr/>
        <a:lstStyle/>
        <a:p>
          <a:endParaRPr lang="en-US"/>
        </a:p>
      </dgm:t>
    </dgm:pt>
    <dgm:pt modelId="{B3070BD4-72E2-4FCF-A475-A8B73749BB77}">
      <dgm:prSet/>
      <dgm:spPr/>
      <dgm:t>
        <a:bodyPr/>
        <a:lstStyle/>
        <a:p>
          <a:r>
            <a:rPr kumimoji="1" lang="en-US"/>
            <a:t>Use RANSAC to find the largest plane and remove it</a:t>
          </a:r>
          <a:endParaRPr lang="en-US"/>
        </a:p>
      </dgm:t>
    </dgm:pt>
    <dgm:pt modelId="{39954DB8-391C-4C5A-B6B2-E3F5C282D2B7}" type="parTrans" cxnId="{1D413AEA-7F0C-4336-88AC-F2642923A860}">
      <dgm:prSet/>
      <dgm:spPr/>
      <dgm:t>
        <a:bodyPr/>
        <a:lstStyle/>
        <a:p>
          <a:endParaRPr lang="en-US"/>
        </a:p>
      </dgm:t>
    </dgm:pt>
    <dgm:pt modelId="{477F8F4A-E1B2-4549-83F7-CBFEE8361606}" type="sibTrans" cxnId="{1D413AEA-7F0C-4336-88AC-F2642923A860}">
      <dgm:prSet/>
      <dgm:spPr/>
      <dgm:t>
        <a:bodyPr/>
        <a:lstStyle/>
        <a:p>
          <a:endParaRPr lang="en-US"/>
        </a:p>
      </dgm:t>
    </dgm:pt>
    <dgm:pt modelId="{6C9F10EB-2E4B-4EE5-B28B-3DB97A5E3C46}">
      <dgm:prSet/>
      <dgm:spPr/>
      <dgm:t>
        <a:bodyPr/>
        <a:lstStyle/>
        <a:p>
          <a:r>
            <a:rPr kumimoji="1" lang="en-US"/>
            <a:t>It is good for clustering and  computation cost reduction</a:t>
          </a:r>
          <a:endParaRPr lang="en-US"/>
        </a:p>
      </dgm:t>
    </dgm:pt>
    <dgm:pt modelId="{696D7822-EFB2-40A0-A0A8-FFF181E546B2}" type="parTrans" cxnId="{8665F746-2389-4F5E-8109-7CC6B7C4B75A}">
      <dgm:prSet/>
      <dgm:spPr/>
      <dgm:t>
        <a:bodyPr/>
        <a:lstStyle/>
        <a:p>
          <a:endParaRPr lang="en-US"/>
        </a:p>
      </dgm:t>
    </dgm:pt>
    <dgm:pt modelId="{084C46D6-5CD7-4DDB-920E-A6EF2561CEBC}" type="sibTrans" cxnId="{8665F746-2389-4F5E-8109-7CC6B7C4B75A}">
      <dgm:prSet/>
      <dgm:spPr/>
      <dgm:t>
        <a:bodyPr/>
        <a:lstStyle/>
        <a:p>
          <a:endParaRPr lang="en-US"/>
        </a:p>
      </dgm:t>
    </dgm:pt>
    <dgm:pt modelId="{D8BDCB9B-D106-42D9-8E50-A2AA84BCA482}" type="pres">
      <dgm:prSet presAssocID="{DD90A979-C619-4580-8733-36C9CD80CF8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7A8AE2-846C-42B0-9313-12A3F2B5DD06}" type="pres">
      <dgm:prSet presAssocID="{7AC0192F-0D2E-4D6C-A064-A319D6AFDBEC}" presName="composite" presStyleCnt="0"/>
      <dgm:spPr/>
    </dgm:pt>
    <dgm:pt modelId="{EEE68C19-5ADF-471B-825E-894EE91B03CC}" type="pres">
      <dgm:prSet presAssocID="{7AC0192F-0D2E-4D6C-A064-A319D6AFDBEC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2379FC-E922-49F2-9C71-F95E4186E49C}" type="pres">
      <dgm:prSet presAssocID="{7AC0192F-0D2E-4D6C-A064-A319D6AFDBEC}" presName="desTx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1DF9D-A0BE-4385-887D-5DE08A95D3B5}" type="pres">
      <dgm:prSet presAssocID="{FDD9EC80-208B-440C-8750-83246F080FEF}" presName="space" presStyleCnt="0"/>
      <dgm:spPr/>
    </dgm:pt>
    <dgm:pt modelId="{31A2F70D-9630-4B6D-8025-39D1F3FCE136}" type="pres">
      <dgm:prSet presAssocID="{F591622E-C7DE-43C4-B241-EA95C0F3FC5D}" presName="composite" presStyleCnt="0"/>
      <dgm:spPr/>
    </dgm:pt>
    <dgm:pt modelId="{3257ECB7-1741-4D59-8531-D4CEA1262FA9}" type="pres">
      <dgm:prSet presAssocID="{F591622E-C7DE-43C4-B241-EA95C0F3FC5D}" presName="parTx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7BFB39-81EA-4866-AC2C-514D94B8C45F}" type="pres">
      <dgm:prSet presAssocID="{F591622E-C7DE-43C4-B241-EA95C0F3FC5D}" presName="desTx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97A279-23EE-44A9-BCAC-48B38D79D272}" srcId="{F591622E-C7DE-43C4-B241-EA95C0F3FC5D}" destId="{7357D246-BC49-4733-BDF0-92C1F25C1093}" srcOrd="0" destOrd="0" parTransId="{04290BB5-2F25-4EA1-95B4-4531AD57A55D}" sibTransId="{1665D2A6-A87F-416E-9699-77CC9924A83E}"/>
    <dgm:cxn modelId="{AA33D1A9-B064-4B3A-B588-D3B9D2634BDF}" type="presOf" srcId="{7357D246-BC49-4733-BDF0-92C1F25C1093}" destId="{497BFB39-81EA-4866-AC2C-514D94B8C45F}" srcOrd="0" destOrd="0" presId="urn:microsoft.com/office/officeart/2005/8/layout/chevron1"/>
    <dgm:cxn modelId="{1D0BF9B9-5642-4463-9443-91316FABE07B}" type="presOf" srcId="{2AAF9328-F76D-4037-8EA6-4BE0AEA5CB91}" destId="{F42379FC-E922-49F2-9C71-F95E4186E49C}" srcOrd="0" destOrd="1" presId="urn:microsoft.com/office/officeart/2005/8/layout/chevron1"/>
    <dgm:cxn modelId="{CF9C9E4A-986A-4B9D-A98B-668D4B24DB93}" type="presOf" srcId="{DD90A979-C619-4580-8733-36C9CD80CF85}" destId="{D8BDCB9B-D106-42D9-8E50-A2AA84BCA482}" srcOrd="0" destOrd="0" presId="urn:microsoft.com/office/officeart/2005/8/layout/chevron1"/>
    <dgm:cxn modelId="{1D413AEA-7F0C-4336-88AC-F2642923A860}" srcId="{F591622E-C7DE-43C4-B241-EA95C0F3FC5D}" destId="{B3070BD4-72E2-4FCF-A475-A8B73749BB77}" srcOrd="1" destOrd="0" parTransId="{39954DB8-391C-4C5A-B6B2-E3F5C282D2B7}" sibTransId="{477F8F4A-E1B2-4549-83F7-CBFEE8361606}"/>
    <dgm:cxn modelId="{848A4BC6-57FA-4868-A8D0-E6A44E56DC2E}" type="presOf" srcId="{6C9F10EB-2E4B-4EE5-B28B-3DB97A5E3C46}" destId="{497BFB39-81EA-4866-AC2C-514D94B8C45F}" srcOrd="0" destOrd="2" presId="urn:microsoft.com/office/officeart/2005/8/layout/chevron1"/>
    <dgm:cxn modelId="{B4C32BFA-7872-49BB-980B-C007A1430EB2}" srcId="{DD90A979-C619-4580-8733-36C9CD80CF85}" destId="{7AC0192F-0D2E-4D6C-A064-A319D6AFDBEC}" srcOrd="0" destOrd="0" parTransId="{9AAE0389-B4F9-4E90-B9A3-B7114958E9CF}" sibTransId="{FDD9EC80-208B-440C-8750-83246F080FEF}"/>
    <dgm:cxn modelId="{D0BB289E-D6A3-4A9C-88DE-DB406C39C5FD}" type="presOf" srcId="{6EADBFCA-8E25-4F6E-BBAA-C69A057F491E}" destId="{F42379FC-E922-49F2-9C71-F95E4186E49C}" srcOrd="0" destOrd="0" presId="urn:microsoft.com/office/officeart/2005/8/layout/chevron1"/>
    <dgm:cxn modelId="{F1CEBFAF-99EC-40C3-AE95-6B0EB0B6FE5D}" srcId="{7AC0192F-0D2E-4D6C-A064-A319D6AFDBEC}" destId="{2AAF9328-F76D-4037-8EA6-4BE0AEA5CB91}" srcOrd="1" destOrd="0" parTransId="{236923B6-6AFB-472B-AFE2-46D0E1CD54BD}" sibTransId="{8BEAE875-9C12-4D66-A88B-CDBEC9687843}"/>
    <dgm:cxn modelId="{7341A94A-2986-480C-BA32-5488F835C0FC}" type="presOf" srcId="{7AC0192F-0D2E-4D6C-A064-A319D6AFDBEC}" destId="{EEE68C19-5ADF-471B-825E-894EE91B03CC}" srcOrd="0" destOrd="0" presId="urn:microsoft.com/office/officeart/2005/8/layout/chevron1"/>
    <dgm:cxn modelId="{234C30E2-81D0-4C4E-9BE8-E90591EF9181}" srcId="{DD90A979-C619-4580-8733-36C9CD80CF85}" destId="{F591622E-C7DE-43C4-B241-EA95C0F3FC5D}" srcOrd="1" destOrd="0" parTransId="{6A48C5F4-6648-40EC-85CE-4C54245313E3}" sibTransId="{8AB7EF15-51B7-407B-8EB0-F03764629977}"/>
    <dgm:cxn modelId="{8665F746-2389-4F5E-8109-7CC6B7C4B75A}" srcId="{F591622E-C7DE-43C4-B241-EA95C0F3FC5D}" destId="{6C9F10EB-2E4B-4EE5-B28B-3DB97A5E3C46}" srcOrd="2" destOrd="0" parTransId="{696D7822-EFB2-40A0-A0A8-FFF181E546B2}" sibTransId="{084C46D6-5CD7-4DDB-920E-A6EF2561CEBC}"/>
    <dgm:cxn modelId="{FFA0593A-079C-4BC3-9148-F225EA17BA95}" type="presOf" srcId="{F591622E-C7DE-43C4-B241-EA95C0F3FC5D}" destId="{3257ECB7-1741-4D59-8531-D4CEA1262FA9}" srcOrd="0" destOrd="0" presId="urn:microsoft.com/office/officeart/2005/8/layout/chevron1"/>
    <dgm:cxn modelId="{1C9ACB06-ED2C-4B10-85F9-CEAF3B7A449E}" type="presOf" srcId="{B3070BD4-72E2-4FCF-A475-A8B73749BB77}" destId="{497BFB39-81EA-4866-AC2C-514D94B8C45F}" srcOrd="0" destOrd="1" presId="urn:microsoft.com/office/officeart/2005/8/layout/chevron1"/>
    <dgm:cxn modelId="{8DB51894-068E-449D-A829-84CB06388885}" srcId="{7AC0192F-0D2E-4D6C-A064-A319D6AFDBEC}" destId="{6EADBFCA-8E25-4F6E-BBAA-C69A057F491E}" srcOrd="0" destOrd="0" parTransId="{FEF14A22-F845-4B3D-BFAC-8FC01DB58B82}" sibTransId="{01D12FB8-6F01-4EA6-80CE-FFD0427BA2D5}"/>
    <dgm:cxn modelId="{A7F065D1-8825-4917-AA3E-8B106A456CC5}" type="presParOf" srcId="{D8BDCB9B-D106-42D9-8E50-A2AA84BCA482}" destId="{B17A8AE2-846C-42B0-9313-12A3F2B5DD06}" srcOrd="0" destOrd="0" presId="urn:microsoft.com/office/officeart/2005/8/layout/chevron1"/>
    <dgm:cxn modelId="{2A5D84DE-F6D5-40E5-A263-BD625BDFF756}" type="presParOf" srcId="{B17A8AE2-846C-42B0-9313-12A3F2B5DD06}" destId="{EEE68C19-5ADF-471B-825E-894EE91B03CC}" srcOrd="0" destOrd="0" presId="urn:microsoft.com/office/officeart/2005/8/layout/chevron1"/>
    <dgm:cxn modelId="{06E0878F-34E0-4D7C-B040-08C0E022F0CA}" type="presParOf" srcId="{B17A8AE2-846C-42B0-9313-12A3F2B5DD06}" destId="{F42379FC-E922-49F2-9C71-F95E4186E49C}" srcOrd="1" destOrd="0" presId="urn:microsoft.com/office/officeart/2005/8/layout/chevron1"/>
    <dgm:cxn modelId="{77A6D433-05A5-412E-AC4E-F01670153F74}" type="presParOf" srcId="{D8BDCB9B-D106-42D9-8E50-A2AA84BCA482}" destId="{38B1DF9D-A0BE-4385-887D-5DE08A95D3B5}" srcOrd="1" destOrd="0" presId="urn:microsoft.com/office/officeart/2005/8/layout/chevron1"/>
    <dgm:cxn modelId="{D62D33AB-B164-488A-805F-378A2C5E0C59}" type="presParOf" srcId="{D8BDCB9B-D106-42D9-8E50-A2AA84BCA482}" destId="{31A2F70D-9630-4B6D-8025-39D1F3FCE136}" srcOrd="2" destOrd="0" presId="urn:microsoft.com/office/officeart/2005/8/layout/chevron1"/>
    <dgm:cxn modelId="{38E97442-A5E9-4D1D-8441-A7E66084C0D2}" type="presParOf" srcId="{31A2F70D-9630-4B6D-8025-39D1F3FCE136}" destId="{3257ECB7-1741-4D59-8531-D4CEA1262FA9}" srcOrd="0" destOrd="0" presId="urn:microsoft.com/office/officeart/2005/8/layout/chevron1"/>
    <dgm:cxn modelId="{B00EF473-51F4-4304-85FA-DDD1D3A7A552}" type="presParOf" srcId="{31A2F70D-9630-4B6D-8025-39D1F3FCE136}" destId="{497BFB39-81EA-4866-AC2C-514D94B8C45F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E3BD4-4E77-49BA-B056-B3B2610BA2AB}">
      <dsp:nvSpPr>
        <dsp:cNvPr id="0" name=""/>
        <dsp:cNvSpPr/>
      </dsp:nvSpPr>
      <dsp:spPr>
        <a:xfrm>
          <a:off x="1263" y="10281"/>
          <a:ext cx="4436205" cy="281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8CA3FA-84E0-4CBE-9183-D2ED7AFBCBB1}">
      <dsp:nvSpPr>
        <dsp:cNvPr id="0" name=""/>
        <dsp:cNvSpPr/>
      </dsp:nvSpPr>
      <dsp:spPr>
        <a:xfrm>
          <a:off x="494175" y="478547"/>
          <a:ext cx="4436205" cy="281699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Python:</a:t>
          </a:r>
        </a:p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Coordinate </a:t>
          </a:r>
          <a:r>
            <a:rPr lang="en-US" sz="3900" kern="1200" dirty="0" smtClean="0"/>
            <a:t>Trans</a:t>
          </a:r>
          <a:r>
            <a:rPr lang="en-US" altLang="zh-CN" sz="3900" kern="1200" dirty="0" smtClean="0"/>
            <a:t>formation</a:t>
          </a:r>
          <a:endParaRPr lang="en-US" sz="3900" kern="1200" dirty="0"/>
        </a:p>
      </dsp:txBody>
      <dsp:txXfrm>
        <a:off x="576682" y="561054"/>
        <a:ext cx="4271191" cy="2651976"/>
      </dsp:txXfrm>
    </dsp:sp>
    <dsp:sp modelId="{5931634F-FC18-4F76-BAF4-8847D1B1AED4}">
      <dsp:nvSpPr>
        <dsp:cNvPr id="0" name=""/>
        <dsp:cNvSpPr/>
      </dsp:nvSpPr>
      <dsp:spPr>
        <a:xfrm>
          <a:off x="5423293" y="10281"/>
          <a:ext cx="4436205" cy="28169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C6556E5-02C4-4363-B4DE-682628E82983}">
      <dsp:nvSpPr>
        <dsp:cNvPr id="0" name=""/>
        <dsp:cNvSpPr/>
      </dsp:nvSpPr>
      <dsp:spPr>
        <a:xfrm>
          <a:off x="5916205" y="478547"/>
          <a:ext cx="4436205" cy="281699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/>
            <a:t>C</a:t>
          </a:r>
          <a:r>
            <a:rPr lang="en-US" sz="3900" kern="1200" dirty="0" smtClean="0"/>
            <a:t>++</a:t>
          </a:r>
          <a:r>
            <a:rPr lang="en-US" altLang="zh-CN" sz="3900" kern="1200" dirty="0" smtClean="0"/>
            <a:t>,</a:t>
          </a:r>
          <a:r>
            <a:rPr lang="zh-CN" altLang="en-US" sz="3900" kern="1200" dirty="0" smtClean="0"/>
            <a:t> </a:t>
          </a:r>
          <a:r>
            <a:rPr lang="en-US" altLang="zh-CN" sz="3900" kern="1200" dirty="0" smtClean="0"/>
            <a:t>PCL,</a:t>
          </a:r>
          <a:r>
            <a:rPr lang="zh-CN" altLang="en-US" sz="3900" kern="1200" dirty="0" smtClean="0"/>
            <a:t> </a:t>
          </a:r>
          <a:r>
            <a:rPr lang="en-US" altLang="zh-CN" sz="3900" kern="1200" dirty="0" err="1" smtClean="0"/>
            <a:t>OpenCV</a:t>
          </a:r>
          <a:r>
            <a:rPr lang="en-US" sz="3900" kern="1200" dirty="0" smtClean="0"/>
            <a:t>:</a:t>
          </a:r>
          <a:endParaRPr lang="en-US" sz="3900" kern="1200" dirty="0"/>
        </a:p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900" kern="1200" dirty="0" smtClean="0"/>
            <a:t>Boundary</a:t>
          </a:r>
          <a:r>
            <a:rPr lang="zh-CN" altLang="en-US" sz="3900" kern="1200" dirty="0" smtClean="0"/>
            <a:t> </a:t>
          </a:r>
          <a:r>
            <a:rPr lang="en-US" altLang="zh-CN" sz="3900" kern="1200" dirty="0" smtClean="0"/>
            <a:t>Detection</a:t>
          </a:r>
          <a:endParaRPr lang="en-US" sz="3900" kern="1200" dirty="0"/>
        </a:p>
      </dsp:txBody>
      <dsp:txXfrm>
        <a:off x="5998712" y="561054"/>
        <a:ext cx="4271191" cy="2651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68C19-5ADF-471B-825E-894EE91B03CC}">
      <dsp:nvSpPr>
        <dsp:cNvPr id="0" name=""/>
        <dsp:cNvSpPr/>
      </dsp:nvSpPr>
      <dsp:spPr>
        <a:xfrm>
          <a:off x="6889" y="49574"/>
          <a:ext cx="5277947" cy="118800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200" kern="1200" dirty="0"/>
            <a:t>Guardrail has different DoN feature than other objects</a:t>
          </a:r>
          <a:endParaRPr lang="en-US" sz="2200" kern="1200" dirty="0"/>
        </a:p>
      </dsp:txBody>
      <dsp:txXfrm>
        <a:off x="600889" y="49574"/>
        <a:ext cx="4089947" cy="1188000"/>
      </dsp:txXfrm>
    </dsp:sp>
    <dsp:sp modelId="{F42379FC-E922-49F2-9C71-F95E4186E49C}">
      <dsp:nvSpPr>
        <dsp:cNvPr id="0" name=""/>
        <dsp:cNvSpPr/>
      </dsp:nvSpPr>
      <dsp:spPr>
        <a:xfrm>
          <a:off x="6889" y="1386074"/>
          <a:ext cx="4222358" cy="1870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200" kern="1200" dirty="0"/>
            <a:t>High curvature: </a:t>
          </a:r>
          <a:br>
            <a:rPr kumimoji="1" lang="en-US" sz="2200" kern="1200" dirty="0"/>
          </a:br>
          <a:r>
            <a:rPr kumimoji="1" lang="en-US" sz="2200" kern="1200" dirty="0"/>
            <a:t>large magnitude of DoN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200" kern="1200" dirty="0"/>
            <a:t>Similarity: </a:t>
          </a:r>
          <a:br>
            <a:rPr kumimoji="1" lang="en-US" sz="2200" kern="1200" dirty="0"/>
          </a:br>
          <a:r>
            <a:rPr kumimoji="1" lang="en-US" sz="2200" kern="1200" dirty="0"/>
            <a:t>DoN magnitudes of boundary points are similar</a:t>
          </a:r>
          <a:endParaRPr lang="en-US" sz="2200" kern="1200" dirty="0"/>
        </a:p>
      </dsp:txBody>
      <dsp:txXfrm>
        <a:off x="6889" y="1386074"/>
        <a:ext cx="4222358" cy="1870171"/>
      </dsp:txXfrm>
    </dsp:sp>
    <dsp:sp modelId="{3257ECB7-1741-4D59-8531-D4CEA1262FA9}">
      <dsp:nvSpPr>
        <dsp:cNvPr id="0" name=""/>
        <dsp:cNvSpPr/>
      </dsp:nvSpPr>
      <dsp:spPr>
        <a:xfrm>
          <a:off x="5068837" y="49574"/>
          <a:ext cx="5277947" cy="1188000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200" kern="1200"/>
            <a:t>Road surface remover</a:t>
          </a:r>
          <a:endParaRPr lang="en-US" sz="2200" kern="1200"/>
        </a:p>
      </dsp:txBody>
      <dsp:txXfrm>
        <a:off x="5662837" y="49574"/>
        <a:ext cx="4089947" cy="1188000"/>
      </dsp:txXfrm>
    </dsp:sp>
    <dsp:sp modelId="{497BFB39-81EA-4866-AC2C-514D94B8C45F}">
      <dsp:nvSpPr>
        <dsp:cNvPr id="0" name=""/>
        <dsp:cNvSpPr/>
      </dsp:nvSpPr>
      <dsp:spPr>
        <a:xfrm>
          <a:off x="5068837" y="1386074"/>
          <a:ext cx="4222358" cy="1870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200" kern="1200"/>
            <a:t>Road surface is the major part of the point cloud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200" kern="1200"/>
            <a:t>Use RANSAC to find the largest plane and remove it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200" kern="1200"/>
            <a:t>It is good for clustering and  computation cost reduction</a:t>
          </a:r>
          <a:endParaRPr lang="en-US" sz="2200" kern="1200"/>
        </a:p>
      </dsp:txBody>
      <dsp:txXfrm>
        <a:off x="5068837" y="1386074"/>
        <a:ext cx="4222358" cy="1870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10CD8-092C-4D2E-844A-FEF3A79515C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21704-12A0-499D-AA5F-476CDA0A9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67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Lat</a:t>
            </a:r>
            <a:r>
              <a:rPr lang="en-US" altLang="zh-CN" dirty="0" smtClean="0"/>
              <a:t>-Lon-Alt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Earth-Centered-Earth-Fixed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East North Up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Camera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Coordinate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7280F-6EB6-7E4F-A331-A6F69D2E33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20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21704-12A0-499D-AA5F-476CDA0A96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82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83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3128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1234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2458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68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9105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227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999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51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29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66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8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15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83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52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500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91FD4-EC5A-3440-9AD7-E89740938D3F}" type="datetimeFigureOut">
              <a:rPr kumimoji="1" lang="zh-CN" altLang="en-US" smtClean="0"/>
              <a:t>2018/4/27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7C4F4-FF18-3A49-AA3C-5DFE623FDB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495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sv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766B57B-B558-4A49-9794-09412EDBA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85" r="18835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CF25933-7F62-3840-8A8F-6FB1DE616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altLang="zh-CN" sz="4700" b="1" dirty="0">
                <a:ln w="22225">
                  <a:solidFill>
                    <a:schemeClr val="tx1"/>
                  </a:solidFill>
                  <a:miter lim="800000"/>
                </a:ln>
              </a:rPr>
              <a:t>Object detection in </a:t>
            </a:r>
            <a:r>
              <a:rPr lang="en-US" altLang="zh-CN" sz="4700" b="1" dirty="0" err="1">
                <a:ln w="22225">
                  <a:solidFill>
                    <a:schemeClr val="tx1"/>
                  </a:solidFill>
                  <a:miter lim="800000"/>
                </a:ln>
              </a:rPr>
              <a:t>PointCloud</a:t>
            </a:r>
            <a:r>
              <a:rPr lang="en-US" altLang="zh-CN" sz="4700" b="1" dirty="0">
                <a:ln w="22225">
                  <a:solidFill>
                    <a:schemeClr val="tx1"/>
                  </a:solidFill>
                  <a:miter lim="800000"/>
                </a:ln>
              </a:rPr>
              <a:t>: road boundary</a:t>
            </a:r>
            <a:br>
              <a:rPr lang="en-US" altLang="zh-CN" sz="4700" b="1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endParaRPr kumimoji="1" lang="zh-CN" altLang="en-US" sz="4700" b="1" dirty="0">
              <a:ln w="22225">
                <a:solidFill>
                  <a:schemeClr val="tx1"/>
                </a:solidFill>
                <a:miter lim="800000"/>
              </a:ln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8F00FDA6-D178-584C-BAAD-9E4B168B4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Autofit/>
          </a:bodyPr>
          <a:lstStyle/>
          <a:p>
            <a:pPr algn="l"/>
            <a:r>
              <a:rPr lang="en-US" altLang="zh-CN" sz="1600" b="1" dirty="0"/>
              <a:t>Final project #6</a:t>
            </a:r>
          </a:p>
          <a:p>
            <a:pPr algn="l"/>
            <a:r>
              <a:rPr lang="en-US" altLang="zh-CN" sz="1600" b="1" dirty="0" err="1"/>
              <a:t>Yanbo</a:t>
            </a:r>
            <a:r>
              <a:rPr lang="en-US" altLang="zh-CN" sz="1600" b="1" dirty="0"/>
              <a:t> Deng</a:t>
            </a:r>
          </a:p>
          <a:p>
            <a:pPr algn="l"/>
            <a:r>
              <a:rPr lang="en-US" altLang="zh-CN" sz="1600" b="1" dirty="0"/>
              <a:t>Ruhui Shen</a:t>
            </a:r>
          </a:p>
          <a:p>
            <a:pPr algn="l"/>
            <a:r>
              <a:rPr lang="en-US" altLang="zh-CN" sz="1600" b="1" dirty="0" err="1"/>
              <a:t>Rui</a:t>
            </a:r>
            <a:r>
              <a:rPr lang="en-US" altLang="zh-CN" sz="1600" b="1" dirty="0"/>
              <a:t> Zou</a:t>
            </a:r>
          </a:p>
        </p:txBody>
      </p:sp>
    </p:spTree>
    <p:extLst>
      <p:ext uri="{BB962C8B-B14F-4D97-AF65-F5344CB8AC3E}">
        <p14:creationId xmlns:p14="http://schemas.microsoft.com/office/powerpoint/2010/main" val="1722451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18C28AC-6986-4727-94F7-510C72B7A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30" y="643466"/>
            <a:ext cx="6520389" cy="3928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B2DEC9-ED9A-47DF-A7C1-F7EEED3E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9137"/>
            <a:ext cx="1035376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Final Result</a:t>
            </a:r>
          </a:p>
        </p:txBody>
      </p:sp>
    </p:spTree>
    <p:extLst>
      <p:ext uri="{BB962C8B-B14F-4D97-AF65-F5344CB8AC3E}">
        <p14:creationId xmlns:p14="http://schemas.microsoft.com/office/powerpoint/2010/main" val="419117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6" y="2096064"/>
            <a:ext cx="6674360" cy="369513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Compress/Project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undersurface,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2-D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image.</a:t>
            </a:r>
          </a:p>
          <a:p>
            <a:r>
              <a:rPr kumimoji="1" lang="en-US" altLang="zh-CN" dirty="0"/>
              <a:t>Count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pixel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points.</a:t>
            </a:r>
          </a:p>
          <a:p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Density-based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Clustering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</a:t>
            </a:r>
            <a:r>
              <a:rPr kumimoji="1" lang="zh-CN" altLang="en-US" dirty="0"/>
              <a:t> </a:t>
            </a:r>
            <a:r>
              <a:rPr kumimoji="1" lang="en-US" altLang="zh-CN" dirty="0"/>
              <a:t>DBSCAN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identify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boundaries.</a:t>
            </a:r>
          </a:p>
          <a:p>
            <a:r>
              <a:rPr kumimoji="1" lang="en-US" altLang="zh-CN" dirty="0"/>
              <a:t>Recover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boundaries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out.</a:t>
            </a:r>
            <a:endParaRPr kumimoji="1" lang="zh-CN" alt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030" t="8246" r="12756" b="11711"/>
          <a:stretch/>
        </p:blipFill>
        <p:spPr>
          <a:xfrm>
            <a:off x="7885355" y="2350541"/>
            <a:ext cx="3802338" cy="31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500" y="2697708"/>
            <a:ext cx="10353761" cy="1326321"/>
          </a:xfrm>
        </p:spPr>
        <p:txBody>
          <a:bodyPr>
            <a:normAutofit/>
          </a:bodyPr>
          <a:lstStyle/>
          <a:p>
            <a:r>
              <a:rPr lang="en-US" altLang="zh-CN" sz="5400" dirty="0" smtClean="0"/>
              <a:t>Thank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you!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02624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A6451C-6278-4875-BBF9-CCD0CE0D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3A5F3CF-D98B-40FE-9ED0-971D9294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Coordinates </a:t>
            </a:r>
            <a:r>
              <a:rPr lang="en-US" altLang="zh-CN" dirty="0" smtClean="0"/>
              <a:t>Transformation</a:t>
            </a:r>
            <a:endParaRPr lang="en-US" dirty="0"/>
          </a:p>
          <a:p>
            <a:r>
              <a:rPr lang="en-US" dirty="0"/>
              <a:t>Detection Method</a:t>
            </a:r>
          </a:p>
          <a:p>
            <a:r>
              <a:rPr lang="en-US" dirty="0"/>
              <a:t>Future Work </a:t>
            </a:r>
          </a:p>
        </p:txBody>
      </p:sp>
    </p:spTree>
    <p:extLst>
      <p:ext uri="{BB962C8B-B14F-4D97-AF65-F5344CB8AC3E}">
        <p14:creationId xmlns:p14="http://schemas.microsoft.com/office/powerpoint/2010/main" val="255574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96D2F30-236A-9D4B-8BC7-D71C7496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Our Goal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C8013F-57C6-452E-99DF-BBF9DBD9A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road </a:t>
            </a:r>
            <a:r>
              <a:rPr kumimoji="1" lang="en-US" altLang="zh-CN" dirty="0"/>
              <a:t>boundary</a:t>
            </a:r>
            <a:r>
              <a:rPr lang="en-US" dirty="0"/>
              <a:t> from the given point cloud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Visualize the point cloud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Detect the guardrail and curb and extract them</a:t>
            </a:r>
          </a:p>
        </p:txBody>
      </p:sp>
    </p:spTree>
    <p:extLst>
      <p:ext uri="{BB962C8B-B14F-4D97-AF65-F5344CB8AC3E}">
        <p14:creationId xmlns:p14="http://schemas.microsoft.com/office/powerpoint/2010/main" val="3270737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96D2F30-236A-9D4B-8BC7-D71C7496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Environment</a:t>
            </a:r>
            <a:endParaRPr kumimoji="1"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="" xmlns:a16="http://schemas.microsoft.com/office/drawing/2014/main" id="{1338DE6E-A065-483E-ABA6-9CCCD83277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837043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2552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568658"/>
            <a:ext cx="10353761" cy="1326321"/>
          </a:xfrm>
        </p:spPr>
        <p:txBody>
          <a:bodyPr/>
          <a:lstStyle/>
          <a:p>
            <a:r>
              <a:rPr kumimoji="1" lang="en-US" altLang="zh-CN" sz="3600" dirty="0"/>
              <a:t>Coordinate Transformations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858" y="2177463"/>
            <a:ext cx="1828800" cy="698096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sz="2400" dirty="0" smtClean="0"/>
              <a:t>LLA</a:t>
            </a:r>
            <a:endParaRPr lang="en-US" sz="2400" dirty="0"/>
          </a:p>
        </p:txBody>
      </p:sp>
      <p:pic>
        <p:nvPicPr>
          <p:cNvPr id="7" name="Picture 6" descr="https://upload.wikimedia.org/wikipedia/commons/thumb/8/83/Latitude_and_longitude_graticule_on_a_sphere.svg/825px-Latitude_and_longitude_graticule_on_a_spher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4" y="3570042"/>
            <a:ext cx="2516459" cy="2516459"/>
          </a:xfrm>
          <a:prstGeom prst="rect">
            <a:avLst/>
          </a:prstGeom>
          <a:solidFill>
            <a:schemeClr val="tx1"/>
          </a:solidFill>
          <a:extLst/>
        </p:spPr>
      </p:pic>
      <p:sp>
        <p:nvSpPr>
          <p:cNvPr id="8" name="Rectangle 7"/>
          <p:cNvSpPr/>
          <p:nvPr/>
        </p:nvSpPr>
        <p:spPr>
          <a:xfrm>
            <a:off x="3971497" y="2157313"/>
            <a:ext cx="1828800" cy="698096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2400" dirty="0" smtClean="0"/>
              <a:t>ECEF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757192" y="2163815"/>
            <a:ext cx="1828800" cy="698096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2400" dirty="0" smtClean="0"/>
              <a:t>ENU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9498842" y="2154222"/>
            <a:ext cx="1828800" cy="69809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2400" dirty="0" smtClean="0"/>
              <a:t>Camera</a:t>
            </a:r>
            <a:endParaRPr lang="en-US" sz="2400" dirty="0"/>
          </a:p>
        </p:txBody>
      </p:sp>
      <p:pic>
        <p:nvPicPr>
          <p:cNvPr id="11" name="Picture 2" descr="http://what-when-how.com/wp-content/uploads/2012/07/tmp7f9426_thumb_thum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660" y="3570042"/>
            <a:ext cx="2871737" cy="2516459"/>
          </a:xfrm>
          <a:prstGeom prst="rect">
            <a:avLst/>
          </a:prstGeom>
          <a:solidFill>
            <a:srgbClr val="FFC000"/>
          </a:solidFill>
          <a:extLst/>
        </p:spPr>
      </p:pic>
      <p:pic>
        <p:nvPicPr>
          <p:cNvPr id="12" name="Picture 2" descr="https://upload.wikimedia.org/wikipedia/commons/thumb/7/73/ECEF_ENU_Longitude_Latitude_relationships.svg/520px-ECEF_ENU_Longitude_Latitude_relationships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749" y="3570042"/>
            <a:ext cx="2617117" cy="2516459"/>
          </a:xfrm>
          <a:prstGeom prst="rect">
            <a:avLst/>
          </a:prstGeom>
          <a:solidFill>
            <a:schemeClr val="tx1"/>
          </a:solidFill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514" y="3570042"/>
            <a:ext cx="2645142" cy="251645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flipV="1">
            <a:off x="3133056" y="2177463"/>
            <a:ext cx="698860" cy="629952"/>
          </a:xfrm>
          <a:prstGeom prst="rightArrow">
            <a:avLst/>
          </a:prstGeom>
          <a:gradFill flip="none" rotWithShape="1">
            <a:gsLst>
              <a:gs pos="0">
                <a:srgbClr val="FF7428">
                  <a:shade val="30000"/>
                  <a:satMod val="115000"/>
                </a:srgbClr>
              </a:gs>
              <a:gs pos="50000">
                <a:srgbClr val="FF7428">
                  <a:shade val="67500"/>
                  <a:satMod val="115000"/>
                </a:srgbClr>
              </a:gs>
              <a:gs pos="100000">
                <a:srgbClr val="FF7428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V="1">
            <a:off x="5929314" y="2177810"/>
            <a:ext cx="698860" cy="629952"/>
          </a:xfrm>
          <a:prstGeom prst="rightArrow">
            <a:avLst/>
          </a:prstGeom>
          <a:gradFill flip="none" rotWithShape="1">
            <a:gsLst>
              <a:gs pos="0">
                <a:srgbClr val="ECFF8D">
                  <a:shade val="30000"/>
                  <a:satMod val="115000"/>
                </a:srgbClr>
              </a:gs>
              <a:gs pos="50000">
                <a:srgbClr val="ECFF8D">
                  <a:shade val="67500"/>
                  <a:satMod val="115000"/>
                </a:srgbClr>
              </a:gs>
              <a:gs pos="100000">
                <a:srgbClr val="ECFF8D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V="1">
            <a:off x="8702136" y="2211535"/>
            <a:ext cx="698860" cy="629952"/>
          </a:xfrm>
          <a:prstGeom prst="rightArrow">
            <a:avLst/>
          </a:prstGeom>
          <a:gradFill flip="none" rotWithShape="1">
            <a:gsLst>
              <a:gs pos="0">
                <a:srgbClr val="68FFC7">
                  <a:shade val="30000"/>
                  <a:satMod val="115000"/>
                </a:srgbClr>
              </a:gs>
              <a:gs pos="50000">
                <a:srgbClr val="68FFC7">
                  <a:shade val="67500"/>
                  <a:satMod val="115000"/>
                </a:srgbClr>
              </a:gs>
              <a:gs pos="100000">
                <a:srgbClr val="68FFC7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9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generated with very high confidence">
            <a:extLst>
              <a:ext uri="{FF2B5EF4-FFF2-40B4-BE49-F238E27FC236}">
                <a16:creationId xmlns="" xmlns:a16="http://schemas.microsoft.com/office/drawing/2014/main" id="{B3D116BB-DA15-4053-9F5E-1941A1EA1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7" y="2519631"/>
            <a:ext cx="4833257" cy="2875787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A9CB107-D887-FF48-9A80-ABE504821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kumimoji="1" lang="en-US" altLang="zh-CN"/>
              <a:t>Boundary Detection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501E606D-DF55-E943-A818-0A9DE4861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016860" cy="3695136"/>
          </a:xfrm>
        </p:spPr>
        <p:txBody>
          <a:bodyPr>
            <a:normAutofit/>
          </a:bodyPr>
          <a:lstStyle/>
          <a:p>
            <a:r>
              <a:rPr kumimoji="1" lang="en-US" altLang="zh-CN"/>
              <a:t>Features of road boundary:</a:t>
            </a:r>
          </a:p>
          <a:p>
            <a:pPr lvl="1"/>
            <a:r>
              <a:rPr kumimoji="1" lang="en-US" altLang="zh-CN"/>
              <a:t>Continuity			----		can be clustered</a:t>
            </a:r>
          </a:p>
          <a:p>
            <a:pPr lvl="1"/>
            <a:r>
              <a:rPr kumimoji="1" lang="en-US" altLang="zh-CN"/>
              <a:t>Distinctive from road	----		high </a:t>
            </a:r>
            <a:r>
              <a:rPr lang="en-US"/>
              <a:t>curvature</a:t>
            </a:r>
            <a:r>
              <a:rPr kumimoji="1" lang="en-US" altLang="zh-CN"/>
              <a:t> </a:t>
            </a:r>
          </a:p>
          <a:p>
            <a:pPr lvl="1"/>
            <a:r>
              <a:rPr kumimoji="1" lang="en-US" altLang="zh-CN"/>
              <a:t>Large			----		lots of points in the cloud</a:t>
            </a:r>
            <a:endParaRPr kumimoji="1"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01F85A2-E5E6-4F2A-A178-E654F6AE288F}"/>
              </a:ext>
            </a:extLst>
          </p:cNvPr>
          <p:cNvSpPr txBox="1"/>
          <p:nvPr/>
        </p:nvSpPr>
        <p:spPr>
          <a:xfrm>
            <a:off x="7335702" y="2096064"/>
            <a:ext cx="287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</a:t>
            </a:r>
            <a:r>
              <a:rPr lang="en-US" dirty="0" err="1"/>
              <a:t>PointCloud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09761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2ADCE7A-5E56-4C8E-B245-E2EEDA79C7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27A2F77-6BCE-423F-9C06-5D6A1FFE4E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10668000" cy="339090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04A334BC-A236-4BA5-945F-6D5CD2961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210" y="1355195"/>
            <a:ext cx="9896531" cy="2147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0CB201F-BC0A-4D22-B7C7-230F82F61B9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2021" y="797778"/>
            <a:ext cx="10528908" cy="3262195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36661A4-1B28-324E-811E-C60DF450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537711"/>
            <a:ext cx="10844965" cy="10629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000" dirty="0">
                <a:solidFill>
                  <a:srgbClr val="FFFFFF"/>
                </a:solidFill>
              </a:rPr>
              <a:t>Difference of Normal (DoN)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338B893-5712-1845-BBDC-B9CC4FC60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5600700"/>
            <a:ext cx="10844965" cy="5463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1" lang="en-US" altLang="zh-CN" sz="18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B34D95C-FD62-4180-B652-9AE4FA80A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20" y="3703878"/>
            <a:ext cx="2876147" cy="3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72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FA2AC96-1E47-421C-A03F-F98E354EB4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125D87E-D894-864A-9642-F52F8F7E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DON Filtering</a:t>
            </a:r>
            <a:endParaRPr kumimoji="1" lang="zh-CN" altLang="en-US" dirty="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="" xmlns:a16="http://schemas.microsoft.com/office/drawing/2014/main" id="{39F633E7-BA16-4768-A88A-F66B7C989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178504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237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="" xmlns:a16="http://schemas.microsoft.com/office/drawing/2014/main" id="{FFC9B1F6-83C5-40EC-89DF-75042E8EA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 r="14097" b="-2"/>
          <a:stretch/>
        </p:blipFill>
        <p:spPr>
          <a:xfrm>
            <a:off x="6357257" y="2210935"/>
            <a:ext cx="4833257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0FE2606-193B-4C40-B5B1-4E1992943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Clustering Criteria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9433774-19A1-A245-ADB7-461BA4FA8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016860" cy="3695136"/>
          </a:xfrm>
        </p:spPr>
        <p:txBody>
          <a:bodyPr>
            <a:normAutofit/>
          </a:bodyPr>
          <a:lstStyle/>
          <a:p>
            <a:r>
              <a:rPr lang="en-US" dirty="0"/>
              <a:t>Euclidean </a:t>
            </a:r>
            <a:r>
              <a:rPr kumimoji="1" lang="en-US" altLang="zh-CN" dirty="0"/>
              <a:t>Distance: 6 cm</a:t>
            </a:r>
          </a:p>
          <a:p>
            <a:pPr lvl="1"/>
            <a:r>
              <a:rPr kumimoji="1" lang="en-US" altLang="zh-CN" dirty="0"/>
              <a:t>We use Euclidean distance as the proximity measure to assign  points to each cluster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Magnitude of DoN (curvature): [0.6, 0.9]</a:t>
            </a:r>
          </a:p>
          <a:p>
            <a:pPr lvl="1"/>
            <a:r>
              <a:rPr kumimoji="1" lang="en-US" altLang="zh-CN" dirty="0"/>
              <a:t>Points should have similar magnitude of DoN in one cluster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920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372</TotalTime>
  <Words>252</Words>
  <Application>Microsoft Macintosh PowerPoint</Application>
  <PresentationFormat>Widescreen</PresentationFormat>
  <Paragraphs>58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Bookman Old Style</vt:lpstr>
      <vt:lpstr>Calibri</vt:lpstr>
      <vt:lpstr>Rockwell</vt:lpstr>
      <vt:lpstr>宋体</vt:lpstr>
      <vt:lpstr>等线</vt:lpstr>
      <vt:lpstr>Arial</vt:lpstr>
      <vt:lpstr>Damask</vt:lpstr>
      <vt:lpstr>Object detection in PointCloud: road boundary </vt:lpstr>
      <vt:lpstr>Content</vt:lpstr>
      <vt:lpstr>Our Goal</vt:lpstr>
      <vt:lpstr>Environment</vt:lpstr>
      <vt:lpstr>Coordinate Transformations</vt:lpstr>
      <vt:lpstr>Boundary Detection</vt:lpstr>
      <vt:lpstr>Difference of Normal (DoN)</vt:lpstr>
      <vt:lpstr>DON Filtering</vt:lpstr>
      <vt:lpstr>Clustering Criteria</vt:lpstr>
      <vt:lpstr>Final Result</vt:lpstr>
      <vt:lpstr>Future work</vt:lpstr>
      <vt:lpstr>Thank you!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in PointCloud: road boundary </dc:title>
  <dc:creator>沈 如晖</dc:creator>
  <cp:lastModifiedBy>Microsoft Office User</cp:lastModifiedBy>
  <cp:revision>29</cp:revision>
  <dcterms:created xsi:type="dcterms:W3CDTF">2018-04-25T21:43:46Z</dcterms:created>
  <dcterms:modified xsi:type="dcterms:W3CDTF">2018-04-27T22:02:58Z</dcterms:modified>
</cp:coreProperties>
</file>